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4"/>
  </p:notesMasterIdLst>
  <p:sldIdLst>
    <p:sldId id="358" r:id="rId5"/>
    <p:sldId id="1473758397" r:id="rId6"/>
    <p:sldId id="1473758362" r:id="rId7"/>
    <p:sldId id="1473758392" r:id="rId8"/>
    <p:sldId id="1473758382" r:id="rId9"/>
    <p:sldId id="1473758399" r:id="rId10"/>
    <p:sldId id="1473758389" r:id="rId11"/>
    <p:sldId id="1473758398" r:id="rId12"/>
    <p:sldId id="147375839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5489" userDrawn="1">
          <p15:clr>
            <a:srgbClr val="A4A3A4"/>
          </p15:clr>
        </p15:guide>
        <p15:guide id="3" orient="horz" pos="1189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9" orient="horz" pos="1750" userDrawn="1">
          <p15:clr>
            <a:srgbClr val="A4A3A4"/>
          </p15:clr>
        </p15:guide>
        <p15:guide id="10" orient="horz" pos="2663" userDrawn="1">
          <p15:clr>
            <a:srgbClr val="A4A3A4"/>
          </p15:clr>
        </p15:guide>
        <p15:guide id="11" orient="horz" pos="2074" userDrawn="1">
          <p15:clr>
            <a:srgbClr val="A4A3A4"/>
          </p15:clr>
        </p15:guide>
        <p15:guide id="12" orient="horz" pos="2981" userDrawn="1">
          <p15:clr>
            <a:srgbClr val="A4A3A4"/>
          </p15:clr>
        </p15:guide>
        <p15:guide id="13" orient="horz" pos="2386" userDrawn="1">
          <p15:clr>
            <a:srgbClr val="A4A3A4"/>
          </p15:clr>
        </p15:guide>
        <p15:guide id="14" orient="horz" pos="2777" userDrawn="1">
          <p15:clr>
            <a:srgbClr val="A4A3A4"/>
          </p15:clr>
        </p15:guide>
        <p15:guide id="15" pos="630" userDrawn="1">
          <p15:clr>
            <a:srgbClr val="A4A3A4"/>
          </p15:clr>
        </p15:guide>
        <p15:guide id="16" orient="horz" pos="2346" userDrawn="1">
          <p15:clr>
            <a:srgbClr val="A4A3A4"/>
          </p15:clr>
        </p15:guide>
        <p15:guide id="17" pos="453" userDrawn="1">
          <p15:clr>
            <a:srgbClr val="A4A3A4"/>
          </p15:clr>
        </p15:guide>
        <p15:guide id="18" pos="2404" userDrawn="1">
          <p15:clr>
            <a:srgbClr val="A4A3A4"/>
          </p15:clr>
        </p15:guide>
        <p15:guide id="19" pos="3039" userDrawn="1">
          <p15:clr>
            <a:srgbClr val="A4A3A4"/>
          </p15:clr>
        </p15:guide>
        <p15:guide id="20" pos="42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3"/>
    <a:srgbClr val="283850"/>
    <a:srgbClr val="AF815F"/>
    <a:srgbClr val="253640"/>
    <a:srgbClr val="202120"/>
    <a:srgbClr val="E3C593"/>
    <a:srgbClr val="FDEFCF"/>
    <a:srgbClr val="806146"/>
    <a:srgbClr val="503634"/>
    <a:srgbClr val="3B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EEC25-3242-40A7-B64C-5F22BA636D72}" v="25" dt="2025-02-13T11:39:23.045"/>
    <p1510:client id="{B16416A8-DAEB-4F9C-B53E-5C958505D25B}" v="30" dt="2025-02-13T11:34:45.891"/>
    <p1510:client id="{CAE9F100-6077-437B-9F29-1140F58B7D54}" v="576" dt="2025-02-13T11:45:46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379"/>
      </p:cViewPr>
      <p:guideLst>
        <p:guide orient="horz" pos="1439"/>
        <p:guide pos="5489"/>
        <p:guide orient="horz" pos="1189"/>
        <p:guide pos="4921"/>
        <p:guide pos="2880"/>
        <p:guide pos="2086"/>
        <p:guide orient="horz" pos="1750"/>
        <p:guide orient="horz" pos="2663"/>
        <p:guide orient="horz" pos="2074"/>
        <p:guide orient="horz" pos="2981"/>
        <p:guide orient="horz" pos="2386"/>
        <p:guide orient="horz" pos="2777"/>
        <p:guide pos="630"/>
        <p:guide orient="horz" pos="2346"/>
        <p:guide pos="453"/>
        <p:guide pos="2404"/>
        <p:guide pos="3039"/>
        <p:guide pos="4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9520706849564"/>
          <c:y val="4.5952254390627716E-2"/>
          <c:w val="0.69849346804603396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SHARE%</c:v>
                </c:pt>
              </c:strCache>
            </c:strRef>
          </c:tx>
          <c:spPr>
            <a:gradFill>
              <a:gsLst>
                <a:gs pos="15000">
                  <a:srgbClr val="283850"/>
                </a:gs>
                <a:gs pos="100000">
                  <a:srgbClr val="FFF2D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1-488F-9B5A-87D79D589CE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1-488F-9B5A-87D79D589CE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31-488F-9B5A-87D79D589CE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31-488F-9B5A-87D79D589CE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31-488F-9B5A-87D79D589CE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31-488F-9B5A-87D79D589CE9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31-488F-9B5A-87D79D589CE9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C31-488F-9B5A-87D79D589CE9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C31-488F-9B5A-87D79D589CE9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31-488F-9B5A-87D79D589CE9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31-488F-9B5A-87D79D589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Foglio1!$A$2:$A$12</c:f>
              <c:strCache>
                <c:ptCount val="11"/>
                <c:pt idx="0">
                  <c:v>consumatori alto livello*</c:v>
                </c:pt>
                <c:pt idx="1">
                  <c:v>consumatori 15/64*</c:v>
                </c:pt>
                <c:pt idx="3">
                  <c:v>donne 15/34</c:v>
                </c:pt>
                <c:pt idx="4">
                  <c:v>uomini 15/34</c:v>
                </c:pt>
                <c:pt idx="6">
                  <c:v>15/24</c:v>
                </c:pt>
                <c:pt idx="7">
                  <c:v>15/34</c:v>
                </c:pt>
                <c:pt idx="8">
                  <c:v>15/64</c:v>
                </c:pt>
                <c:pt idx="10">
                  <c:v>individui</c:v>
                </c:pt>
              </c:strCache>
            </c:strRef>
          </c:cat>
          <c:val>
            <c:numRef>
              <c:f>Foglio1!$B$2:$B$12</c:f>
              <c:numCache>
                <c:formatCode>0.0</c:formatCode>
                <c:ptCount val="11"/>
                <c:pt idx="0">
                  <c:v>70.099999999999994</c:v>
                </c:pt>
                <c:pt idx="1">
                  <c:v>66.7</c:v>
                </c:pt>
                <c:pt idx="3">
                  <c:v>81.100000000000009</c:v>
                </c:pt>
                <c:pt idx="4">
                  <c:v>71.099999999999994</c:v>
                </c:pt>
                <c:pt idx="6">
                  <c:v>84</c:v>
                </c:pt>
                <c:pt idx="7">
                  <c:v>76.900000000000006</c:v>
                </c:pt>
                <c:pt idx="8">
                  <c:v>68.300000000000011</c:v>
                </c:pt>
                <c:pt idx="10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31-488F-9B5A-87D79D589C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469340424"/>
        <c:axId val="469338456"/>
      </c:barChart>
      <c:catAx>
        <c:axId val="4693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69338456"/>
        <c:crosses val="autoZero"/>
        <c:auto val="1"/>
        <c:lblAlgn val="ctr"/>
        <c:lblOffset val="100"/>
        <c:noMultiLvlLbl val="0"/>
      </c:catAx>
      <c:valAx>
        <c:axId val="4693384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693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3-4684-AE91-DBF1A7022EAE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43-4684-AE91-DBF1A7022EAE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43-4684-AE91-DBF1A7022EAE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43-4684-AE91-DBF1A7022EAE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C43-4684-AE91-DBF1A7022EAE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3-4684-AE91-DBF1A7022EAE}"/>
              </c:ext>
            </c:extLst>
          </c:dPt>
          <c:dLbls>
            <c:dLbl>
              <c:idx val="0"/>
              <c:layout>
                <c:manualLayout>
                  <c:x val="0.17821180555555555"/>
                  <c:y val="-0.22590659722222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43-4684-AE91-DBF1A7022EAE}"/>
                </c:ext>
              </c:extLst>
            </c:dLbl>
            <c:dLbl>
              <c:idx val="1"/>
              <c:layout>
                <c:manualLayout>
                  <c:x val="-9.0980324074074068E-2"/>
                  <c:y val="0.179424652777777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43-4684-AE91-DBF1A7022E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43-4684-AE91-DBF1A7022E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43-4684-AE91-DBF1A7022EA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43-4684-AE91-DBF1A7022EA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43-4684-AE91-DBF1A7022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Sanremo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70.800000000000011</c:v>
                </c:pt>
                <c:pt idx="1">
                  <c:v>14.900000000000006</c:v>
                </c:pt>
                <c:pt idx="2">
                  <c:v>3.2000000000000006</c:v>
                </c:pt>
                <c:pt idx="3">
                  <c:v>4.8000000000000007</c:v>
                </c:pt>
                <c:pt idx="4">
                  <c:v>3.4000000000000004</c:v>
                </c:pt>
                <c:pt idx="5">
                  <c:v>2.8999999999999773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3-4684-AE91-DBF1A7022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 b="1" noProof="0">
                <a:solidFill>
                  <a:srgbClr val="FFF2D3"/>
                </a:solidFill>
              </a:rPr>
              <a:t>totale</a:t>
            </a:r>
            <a:r>
              <a:rPr lang="en-US" sz="1400" b="1">
                <a:solidFill>
                  <a:srgbClr val="FFF2D3"/>
                </a:solidFill>
              </a:rPr>
              <a:t> </a:t>
            </a:r>
            <a:r>
              <a:rPr lang="it-IT" sz="1400" b="1" noProof="0">
                <a:solidFill>
                  <a:srgbClr val="FFF2D3"/>
                </a:solidFill>
              </a:rPr>
              <a:t>giornata escluso Sanremo</a:t>
            </a:r>
          </a:p>
        </c:rich>
      </c:tx>
      <c:layout>
        <c:manualLayout>
          <c:xMode val="edge"/>
          <c:yMode val="edge"/>
          <c:x val="0.1555087962962963"/>
          <c:y val="2.204861111111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8-4C64-8CB4-C72162D31D74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8-4C64-8CB4-C72162D31D74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8-4C64-8CB4-C72162D31D74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8-4C64-8CB4-C72162D31D74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E8-4C64-8CB4-C72162D31D74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E8-4C64-8CB4-C72162D31D74}"/>
              </c:ext>
            </c:extLst>
          </c:dPt>
          <c:dLbls>
            <c:dLbl>
              <c:idx val="0"/>
              <c:layout>
                <c:manualLayout>
                  <c:x val="0.21642939814814816"/>
                  <c:y val="0.104822569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8-4C64-8CB4-C72162D31D74}"/>
                </c:ext>
              </c:extLst>
            </c:dLbl>
            <c:dLbl>
              <c:idx val="1"/>
              <c:layout>
                <c:manualLayout>
                  <c:x val="-0.11155902777777789"/>
                  <c:y val="0.170605208333333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8-4C64-8CB4-C72162D31D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E8-4C64-8CB4-C72162D31D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E8-4C64-8CB4-C72162D31D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9E8-4C64-8CB4-C72162D31D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8-4C64-8CB4-C72162D31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RAI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44.7</c:v>
                </c:pt>
                <c:pt idx="1">
                  <c:v>34.20000000000001</c:v>
                </c:pt>
                <c:pt idx="2">
                  <c:v>6.0000000000000009</c:v>
                </c:pt>
                <c:pt idx="3">
                  <c:v>5.5000000000000018</c:v>
                </c:pt>
                <c:pt idx="4">
                  <c:v>4.1000000000000005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E8-4C64-8CB4-C72162D31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16116689913353E-2"/>
          <c:y val="9.7907791983767572E-3"/>
          <c:w val="0.94858380021659583"/>
          <c:h val="0.91098935977419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under 25</c:v>
                </c:pt>
              </c:strCache>
            </c:strRef>
          </c:tx>
          <c:spPr>
            <a:gradFill>
              <a:gsLst>
                <a:gs pos="0">
                  <a:srgbClr val="131A20"/>
                </a:gs>
                <a:gs pos="100000">
                  <a:srgbClr val="28385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13.722995719648134</c:v>
                </c:pt>
                <c:pt idx="1">
                  <c:v>30.009073336226283</c:v>
                </c:pt>
                <c:pt idx="3">
                  <c:v>15.11627906976744</c:v>
                </c:pt>
                <c:pt idx="4">
                  <c:v>15.217391304347828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8-409B-A744-0C47067BA92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25/34</c:v>
                </c:pt>
              </c:strCache>
            </c:strRef>
          </c:tx>
          <c:spPr>
            <a:gradFill>
              <a:gsLst>
                <a:gs pos="0">
                  <a:srgbClr val="253640"/>
                </a:gs>
                <a:gs pos="100000">
                  <a:srgbClr val="3650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Foglio1!$C$2:$C$6</c:f>
              <c:numCache>
                <c:formatCode>0</c:formatCode>
                <c:ptCount val="5"/>
                <c:pt idx="0">
                  <c:v>14.173658666716774</c:v>
                </c:pt>
                <c:pt idx="1">
                  <c:v>19.534723826806356</c:v>
                </c:pt>
                <c:pt idx="3">
                  <c:v>20.930232558139537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8-409B-A744-0C47067BA92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35/44</c:v>
                </c:pt>
              </c:strCache>
            </c:strRef>
          </c:tx>
          <c:spPr>
            <a:gradFill>
              <a:gsLst>
                <a:gs pos="0">
                  <a:srgbClr val="22130E"/>
                </a:gs>
                <a:gs pos="100000">
                  <a:srgbClr val="503634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Foglio1!$D$2:$D$6</c:f>
              <c:numCache>
                <c:formatCode>0</c:formatCode>
                <c:ptCount val="5"/>
                <c:pt idx="0">
                  <c:v>16.511384211566121</c:v>
                </c:pt>
                <c:pt idx="1">
                  <c:v>14.231048843854083</c:v>
                </c:pt>
                <c:pt idx="3">
                  <c:v>19.767441860465116</c:v>
                </c:pt>
                <c:pt idx="4">
                  <c:v>22.826086956521738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8-409B-A744-0C47067BA92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45/54</c:v>
                </c:pt>
              </c:strCache>
            </c:strRef>
          </c:tx>
          <c:spPr>
            <a:gradFill>
              <a:gsLst>
                <a:gs pos="0">
                  <a:srgbClr val="7B5D43"/>
                </a:gs>
                <a:gs pos="100000">
                  <a:srgbClr val="AF81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Foglio1!$E$2:$E$6</c:f>
              <c:numCache>
                <c:formatCode>0</c:formatCode>
                <c:ptCount val="5"/>
                <c:pt idx="0">
                  <c:v>26.207472215822786</c:v>
                </c:pt>
                <c:pt idx="1">
                  <c:v>19.01033007782781</c:v>
                </c:pt>
                <c:pt idx="3">
                  <c:v>23.255813953488371</c:v>
                </c:pt>
                <c:pt idx="4">
                  <c:v>22.826086956521738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8-409B-A744-0C47067BA92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55/64</c:v>
                </c:pt>
              </c:strCache>
            </c:strRef>
          </c:tx>
          <c:spPr>
            <a:gradFill>
              <a:gsLst>
                <a:gs pos="0">
                  <a:srgbClr val="FFF2D3"/>
                </a:gs>
                <a:gs pos="30000">
                  <a:srgbClr val="E3C59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Foglio1!$F$2:$F$6</c:f>
              <c:numCache>
                <c:formatCode>0</c:formatCode>
                <c:ptCount val="5"/>
                <c:pt idx="0">
                  <c:v>29.384489186246189</c:v>
                </c:pt>
                <c:pt idx="1">
                  <c:v>17.214823915285471</c:v>
                </c:pt>
                <c:pt idx="3">
                  <c:v>20.930232558139537</c:v>
                </c:pt>
                <c:pt idx="4">
                  <c:v>14.130434782608695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8-409B-A744-0C47067BA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1577256"/>
        <c:axId val="571574632"/>
      </c:barChart>
      <c:catAx>
        <c:axId val="571577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71574632"/>
        <c:crosses val="autoZero"/>
        <c:auto val="1"/>
        <c:lblAlgn val="ctr"/>
        <c:lblOffset val="100"/>
        <c:noMultiLvlLbl val="0"/>
      </c:catAx>
      <c:valAx>
        <c:axId val="5715746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715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BE25A-D2C6-4EC3-8C08-F01FBA8688A5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8842-FCA4-464B-9C97-1673C55E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63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3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A4ADE9-16A5-FAB5-72E4-77569CBB4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C6D79F56-CA96-AACC-3F9E-D7502EA87D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6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1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8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13" r:id="rId5"/>
    <p:sldLayoutId id="214748371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chart" Target="../charts/char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3B5FB8-3A4A-A14C-E13E-91241B85953A}"/>
              </a:ext>
            </a:extLst>
          </p:cNvPr>
          <p:cNvSpPr txBox="1"/>
          <p:nvPr/>
        </p:nvSpPr>
        <p:spPr>
          <a:xfrm>
            <a:off x="1717253" y="3327834"/>
            <a:ext cx="598709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report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degli ascolti</a:t>
            </a:r>
          </a:p>
        </p:txBody>
      </p:sp>
    </p:spTree>
    <p:extLst>
      <p:ext uri="{BB962C8B-B14F-4D97-AF65-F5344CB8AC3E}">
        <p14:creationId xmlns:p14="http://schemas.microsoft.com/office/powerpoint/2010/main" val="412556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vive su tutti gli schermi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in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audience (11-12 febbraio)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6A2AE-D0A4-E9A0-D8D7-142C960B3890}"/>
              </a:ext>
            </a:extLst>
          </p:cNvPr>
          <p:cNvSpPr txBox="1"/>
          <p:nvPr/>
        </p:nvSpPr>
        <p:spPr>
          <a:xfrm>
            <a:off x="2208757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</a:t>
            </a:r>
            <a:r>
              <a:rPr lang="it-IT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udience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3335A80A-8E12-2B0B-8042-69DE87E7B0D8}"/>
              </a:ext>
            </a:extLst>
          </p:cNvPr>
          <p:cNvSpPr/>
          <p:nvPr/>
        </p:nvSpPr>
        <p:spPr>
          <a:xfrm rot="16200000">
            <a:off x="3065093" y="117278"/>
            <a:ext cx="2508821" cy="5329528"/>
          </a:xfrm>
          <a:prstGeom prst="round2DiagRect">
            <a:avLst>
              <a:gd name="adj1" fmla="val 2666"/>
              <a:gd name="adj2" fmla="val 0"/>
            </a:avLst>
          </a:prstGeom>
          <a:gradFill>
            <a:gsLst>
              <a:gs pos="0">
                <a:srgbClr val="283850">
                  <a:alpha val="50000"/>
                </a:srgbClr>
              </a:gs>
              <a:gs pos="100000">
                <a:srgbClr val="131A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33BE286E-3E83-6A7E-A3B1-0C5AEC71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31" y="1517736"/>
            <a:ext cx="5255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4E801D9E-712A-3789-31F0-63D7DE632405}"/>
              </a:ext>
            </a:extLst>
          </p:cNvPr>
          <p:cNvGrpSpPr/>
          <p:nvPr/>
        </p:nvGrpSpPr>
        <p:grpSpPr>
          <a:xfrm>
            <a:off x="4962795" y="2052604"/>
            <a:ext cx="1774747" cy="594669"/>
            <a:chOff x="1487474" y="2052315"/>
            <a:chExt cx="1774747" cy="59466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859D5B7-C1D8-D2D1-E7AE-A32D0DC3EAC0}"/>
                </a:ext>
              </a:extLst>
            </p:cNvPr>
            <p:cNvSpPr txBox="1"/>
            <p:nvPr/>
          </p:nvSpPr>
          <p:spPr>
            <a:xfrm>
              <a:off x="1487474" y="2277652"/>
              <a:ext cx="17242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31.125.000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993D171-976C-BFA9-5B92-F37146DF5897}"/>
                </a:ext>
              </a:extLst>
            </p:cNvPr>
            <p:cNvSpPr txBox="1"/>
            <p:nvPr/>
          </p:nvSpPr>
          <p:spPr>
            <a:xfrm>
              <a:off x="2097954" y="2052315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copertura tv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D15A4A7-AE2A-8200-CA43-33E9A2C0ED4C}"/>
              </a:ext>
            </a:extLst>
          </p:cNvPr>
          <p:cNvGrpSpPr/>
          <p:nvPr/>
        </p:nvGrpSpPr>
        <p:grpSpPr>
          <a:xfrm>
            <a:off x="3701691" y="2049883"/>
            <a:ext cx="1249134" cy="597390"/>
            <a:chOff x="1941322" y="2049594"/>
            <a:chExt cx="1234794" cy="59739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18C9431-A537-B5A4-A69C-6E587560A78D}"/>
                </a:ext>
              </a:extLst>
            </p:cNvPr>
            <p:cNvSpPr txBox="1"/>
            <p:nvPr/>
          </p:nvSpPr>
          <p:spPr>
            <a:xfrm>
              <a:off x="1941322" y="2277652"/>
              <a:ext cx="11642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64,9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C91801B-6AA3-E8BE-6221-663FE244C6F4}"/>
                </a:ext>
              </a:extLst>
            </p:cNvPr>
            <p:cNvSpPr txBox="1"/>
            <p:nvPr/>
          </p:nvSpPr>
          <p:spPr>
            <a:xfrm>
              <a:off x="2011849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 %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3F8B8C8-A3BE-DC3C-8328-1BD6D9B94A8B}"/>
              </a:ext>
            </a:extLst>
          </p:cNvPr>
          <p:cNvGrpSpPr/>
          <p:nvPr/>
        </p:nvGrpSpPr>
        <p:grpSpPr>
          <a:xfrm>
            <a:off x="2252244" y="3002540"/>
            <a:ext cx="1662420" cy="543349"/>
            <a:chOff x="1614780" y="2277652"/>
            <a:chExt cx="1662420" cy="543349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8E9769C-F740-C26E-D9A7-AF28B08B8648}"/>
                </a:ext>
              </a:extLst>
            </p:cNvPr>
            <p:cNvSpPr txBox="1"/>
            <p:nvPr/>
          </p:nvSpPr>
          <p:spPr>
            <a:xfrm>
              <a:off x="1614780" y="2277652"/>
              <a:ext cx="166242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12.270.000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EF34A47-C553-3248-8163-092F78DA5EEE}"/>
                </a:ext>
              </a:extLst>
            </p:cNvPr>
            <p:cNvSpPr txBox="1"/>
            <p:nvPr/>
          </p:nvSpPr>
          <p:spPr>
            <a:xfrm>
              <a:off x="1763669" y="2590169"/>
              <a:ext cx="151199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compreso Sanremo Start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1F3A777-4699-EA09-DEBC-1D8D66A1B75F}"/>
              </a:ext>
            </a:extLst>
          </p:cNvPr>
          <p:cNvGrpSpPr/>
          <p:nvPr/>
        </p:nvGrpSpPr>
        <p:grpSpPr>
          <a:xfrm>
            <a:off x="2125889" y="2049883"/>
            <a:ext cx="1794644" cy="597390"/>
            <a:chOff x="1469339" y="2049594"/>
            <a:chExt cx="1794644" cy="597390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34D1005-6E1D-54AF-F74A-8CECDC0B85AA}"/>
                </a:ext>
              </a:extLst>
            </p:cNvPr>
            <p:cNvSpPr txBox="1"/>
            <p:nvPr/>
          </p:nvSpPr>
          <p:spPr>
            <a:xfrm>
              <a:off x="1469339" y="2277652"/>
              <a:ext cx="172421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12.206.000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E00172D-B722-6D55-24D5-C2FEA42A21B9}"/>
                </a:ext>
              </a:extLst>
            </p:cNvPr>
            <p:cNvSpPr txBox="1"/>
            <p:nvPr/>
          </p:nvSpPr>
          <p:spPr>
            <a:xfrm>
              <a:off x="2099716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ascolto medio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17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6A52979B-5B75-9B8E-974B-75F4EAB15CF8}"/>
              </a:ext>
            </a:extLst>
          </p:cNvPr>
          <p:cNvSpPr/>
          <p:nvPr/>
        </p:nvSpPr>
        <p:spPr>
          <a:xfrm rot="16200000">
            <a:off x="6049637" y="1563783"/>
            <a:ext cx="2736303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AF815F"/>
              </a:gs>
              <a:gs pos="100000">
                <a:srgbClr val="7B5D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BB5E4069-BE8F-DCCF-E9F3-94CD02DFB2E1}"/>
              </a:ext>
            </a:extLst>
          </p:cNvPr>
          <p:cNvSpPr/>
          <p:nvPr/>
        </p:nvSpPr>
        <p:spPr>
          <a:xfrm rot="16200000">
            <a:off x="3207732" y="1563782"/>
            <a:ext cx="2736302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503634"/>
              </a:gs>
              <a:gs pos="100000">
                <a:srgbClr val="22130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fa trend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nremo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digitale (11-12 febbraio)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6A2AE-D0A4-E9A0-D8D7-142C960B3890}"/>
              </a:ext>
            </a:extLst>
          </p:cNvPr>
          <p:cNvSpPr txBox="1"/>
          <p:nvPr/>
        </p:nvSpPr>
        <p:spPr>
          <a:xfrm>
            <a:off x="2208757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YouTube Analytics |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74A0A3-A6B0-5E9C-EE73-E54074F8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3259193" y="1471255"/>
            <a:ext cx="1201192" cy="288000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40EEBF9-3B8B-9D40-D98A-DC06B0E06C52}"/>
              </a:ext>
            </a:extLst>
          </p:cNvPr>
          <p:cNvSpPr/>
          <p:nvPr/>
        </p:nvSpPr>
        <p:spPr>
          <a:xfrm>
            <a:off x="6121788" y="1497223"/>
            <a:ext cx="136684" cy="288007"/>
          </a:xfrm>
          <a:custGeom>
            <a:avLst/>
            <a:gdLst>
              <a:gd name="connsiteX0" fmla="*/ 89798 w 136684"/>
              <a:gd name="connsiteY0" fmla="*/ 149941 h 288007"/>
              <a:gd name="connsiteX1" fmla="*/ 89798 w 136684"/>
              <a:gd name="connsiteY1" fmla="*/ 288008 h 288007"/>
              <a:gd name="connsiteX2" fmla="*/ 29376 w 136684"/>
              <a:gd name="connsiteY2" fmla="*/ 288008 h 288007"/>
              <a:gd name="connsiteX3" fmla="*/ 29376 w 136684"/>
              <a:gd name="connsiteY3" fmla="*/ 149826 h 288007"/>
              <a:gd name="connsiteX4" fmla="*/ 0 w 136684"/>
              <a:gd name="connsiteY4" fmla="*/ 149826 h 288007"/>
              <a:gd name="connsiteX5" fmla="*/ 0 w 136684"/>
              <a:gd name="connsiteY5" fmla="*/ 99541 h 288007"/>
              <a:gd name="connsiteX6" fmla="*/ 29318 w 136684"/>
              <a:gd name="connsiteY6" fmla="*/ 99541 h 288007"/>
              <a:gd name="connsiteX7" fmla="*/ 29491 w 136684"/>
              <a:gd name="connsiteY7" fmla="*/ 56974 h 288007"/>
              <a:gd name="connsiteX8" fmla="*/ 34214 w 136684"/>
              <a:gd name="connsiteY8" fmla="*/ 31112 h 288007"/>
              <a:gd name="connsiteX9" fmla="*/ 79027 w 136684"/>
              <a:gd name="connsiteY9" fmla="*/ 699 h 288007"/>
              <a:gd name="connsiteX10" fmla="*/ 135706 w 136684"/>
              <a:gd name="connsiteY10" fmla="*/ 411 h 288007"/>
              <a:gd name="connsiteX11" fmla="*/ 135706 w 136684"/>
              <a:gd name="connsiteY11" fmla="*/ 52597 h 288007"/>
              <a:gd name="connsiteX12" fmla="*/ 109901 w 136684"/>
              <a:gd name="connsiteY12" fmla="*/ 52597 h 288007"/>
              <a:gd name="connsiteX13" fmla="*/ 90029 w 136684"/>
              <a:gd name="connsiteY13" fmla="*/ 73045 h 288007"/>
              <a:gd name="connsiteX14" fmla="*/ 90029 w 136684"/>
              <a:gd name="connsiteY14" fmla="*/ 98734 h 288007"/>
              <a:gd name="connsiteX15" fmla="*/ 136685 w 136684"/>
              <a:gd name="connsiteY15" fmla="*/ 98734 h 288007"/>
              <a:gd name="connsiteX16" fmla="*/ 130752 w 136684"/>
              <a:gd name="connsiteY16" fmla="*/ 146542 h 288007"/>
              <a:gd name="connsiteX17" fmla="*/ 124070 w 136684"/>
              <a:gd name="connsiteY17" fmla="*/ 149768 h 288007"/>
              <a:gd name="connsiteX18" fmla="*/ 89856 w 136684"/>
              <a:gd name="connsiteY18" fmla="*/ 149941 h 28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6684" h="288007">
                <a:moveTo>
                  <a:pt x="89798" y="149941"/>
                </a:moveTo>
                <a:lnTo>
                  <a:pt x="89798" y="288008"/>
                </a:lnTo>
                <a:lnTo>
                  <a:pt x="29376" y="288008"/>
                </a:lnTo>
                <a:lnTo>
                  <a:pt x="29376" y="149826"/>
                </a:lnTo>
                <a:lnTo>
                  <a:pt x="0" y="149826"/>
                </a:lnTo>
                <a:lnTo>
                  <a:pt x="0" y="99541"/>
                </a:lnTo>
                <a:lnTo>
                  <a:pt x="29318" y="99541"/>
                </a:lnTo>
                <a:cubicBezTo>
                  <a:pt x="29318" y="84738"/>
                  <a:pt x="28800" y="70798"/>
                  <a:pt x="29491" y="56974"/>
                </a:cubicBezTo>
                <a:cubicBezTo>
                  <a:pt x="29952" y="48277"/>
                  <a:pt x="31046" y="39118"/>
                  <a:pt x="34214" y="31112"/>
                </a:cubicBezTo>
                <a:cubicBezTo>
                  <a:pt x="42221" y="11010"/>
                  <a:pt x="59155" y="2197"/>
                  <a:pt x="79027" y="699"/>
                </a:cubicBezTo>
                <a:cubicBezTo>
                  <a:pt x="97574" y="-683"/>
                  <a:pt x="116294" y="411"/>
                  <a:pt x="135706" y="411"/>
                </a:cubicBezTo>
                <a:lnTo>
                  <a:pt x="135706" y="52597"/>
                </a:lnTo>
                <a:cubicBezTo>
                  <a:pt x="127123" y="52597"/>
                  <a:pt x="118483" y="52597"/>
                  <a:pt x="109901" y="52597"/>
                </a:cubicBezTo>
                <a:cubicBezTo>
                  <a:pt x="93715" y="52597"/>
                  <a:pt x="90144" y="56283"/>
                  <a:pt x="90029" y="73045"/>
                </a:cubicBezTo>
                <a:cubicBezTo>
                  <a:pt x="89971" y="81339"/>
                  <a:pt x="90029" y="89576"/>
                  <a:pt x="90029" y="98734"/>
                </a:cubicBezTo>
                <a:lnTo>
                  <a:pt x="136685" y="98734"/>
                </a:lnTo>
                <a:cubicBezTo>
                  <a:pt x="134726" y="115381"/>
                  <a:pt x="133056" y="130990"/>
                  <a:pt x="130752" y="146542"/>
                </a:cubicBezTo>
                <a:cubicBezTo>
                  <a:pt x="130522" y="147982"/>
                  <a:pt x="126432" y="149710"/>
                  <a:pt x="124070" y="149768"/>
                </a:cubicBezTo>
                <a:cubicBezTo>
                  <a:pt x="113069" y="150114"/>
                  <a:pt x="102067" y="149941"/>
                  <a:pt x="89856" y="149941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A6ADD1D-32B3-E954-A273-F52F1E4E8CF4}"/>
              </a:ext>
            </a:extLst>
          </p:cNvPr>
          <p:cNvGrpSpPr/>
          <p:nvPr/>
        </p:nvGrpSpPr>
        <p:grpSpPr>
          <a:xfrm>
            <a:off x="6402415" y="1497231"/>
            <a:ext cx="288000" cy="288000"/>
            <a:chOff x="6402415" y="1497231"/>
            <a:chExt cx="288000" cy="2880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63F6C1D9-6AD3-298F-4A5D-E9AF5FAFFA0A}"/>
                </a:ext>
              </a:extLst>
            </p:cNvPr>
            <p:cNvSpPr/>
            <p:nvPr/>
          </p:nvSpPr>
          <p:spPr>
            <a:xfrm>
              <a:off x="6402415" y="1497231"/>
              <a:ext cx="288000" cy="288000"/>
            </a:xfrm>
            <a:custGeom>
              <a:avLst/>
              <a:gdLst>
                <a:gd name="connsiteX0" fmla="*/ 81965 w 288000"/>
                <a:gd name="connsiteY0" fmla="*/ 24710 h 288000"/>
                <a:gd name="connsiteX1" fmla="*/ 24653 w 288000"/>
                <a:gd name="connsiteY1" fmla="*/ 81965 h 288000"/>
                <a:gd name="connsiteX2" fmla="*/ 24653 w 288000"/>
                <a:gd name="connsiteY2" fmla="*/ 206035 h 288000"/>
                <a:gd name="connsiteX3" fmla="*/ 81965 w 288000"/>
                <a:gd name="connsiteY3" fmla="*/ 263290 h 288000"/>
                <a:gd name="connsiteX4" fmla="*/ 206035 w 288000"/>
                <a:gd name="connsiteY4" fmla="*/ 263290 h 288000"/>
                <a:gd name="connsiteX5" fmla="*/ 263290 w 288000"/>
                <a:gd name="connsiteY5" fmla="*/ 206035 h 288000"/>
                <a:gd name="connsiteX6" fmla="*/ 263290 w 288000"/>
                <a:gd name="connsiteY6" fmla="*/ 81965 h 288000"/>
                <a:gd name="connsiteX7" fmla="*/ 206035 w 288000"/>
                <a:gd name="connsiteY7" fmla="*/ 24710 h 288000"/>
                <a:gd name="connsiteX8" fmla="*/ 81965 w 288000"/>
                <a:gd name="connsiteY8" fmla="*/ 24710 h 288000"/>
                <a:gd name="connsiteX9" fmla="*/ 206035 w 288000"/>
                <a:gd name="connsiteY9" fmla="*/ 288000 h 288000"/>
                <a:gd name="connsiteX10" fmla="*/ 81965 w 288000"/>
                <a:gd name="connsiteY10" fmla="*/ 288000 h 288000"/>
                <a:gd name="connsiteX11" fmla="*/ 0 w 288000"/>
                <a:gd name="connsiteY11" fmla="*/ 206035 h 288000"/>
                <a:gd name="connsiteX12" fmla="*/ 0 w 288000"/>
                <a:gd name="connsiteY12" fmla="*/ 81965 h 288000"/>
                <a:gd name="connsiteX13" fmla="*/ 81965 w 288000"/>
                <a:gd name="connsiteY13" fmla="*/ 0 h 288000"/>
                <a:gd name="connsiteX14" fmla="*/ 206035 w 288000"/>
                <a:gd name="connsiteY14" fmla="*/ 0 h 288000"/>
                <a:gd name="connsiteX15" fmla="*/ 288000 w 288000"/>
                <a:gd name="connsiteY15" fmla="*/ 81965 h 288000"/>
                <a:gd name="connsiteX16" fmla="*/ 288000 w 288000"/>
                <a:gd name="connsiteY16" fmla="*/ 206035 h 288000"/>
                <a:gd name="connsiteX17" fmla="*/ 206035 w 288000"/>
                <a:gd name="connsiteY17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000" h="288000">
                  <a:moveTo>
                    <a:pt x="81965" y="24710"/>
                  </a:moveTo>
                  <a:cubicBezTo>
                    <a:pt x="50400" y="24710"/>
                    <a:pt x="24653" y="50400"/>
                    <a:pt x="24653" y="81965"/>
                  </a:cubicBezTo>
                  <a:lnTo>
                    <a:pt x="24653" y="206035"/>
                  </a:lnTo>
                  <a:cubicBezTo>
                    <a:pt x="24653" y="237600"/>
                    <a:pt x="50342" y="263290"/>
                    <a:pt x="81965" y="263290"/>
                  </a:cubicBezTo>
                  <a:lnTo>
                    <a:pt x="206035" y="263290"/>
                  </a:lnTo>
                  <a:cubicBezTo>
                    <a:pt x="237600" y="263290"/>
                    <a:pt x="263290" y="237600"/>
                    <a:pt x="263290" y="206035"/>
                  </a:cubicBezTo>
                  <a:lnTo>
                    <a:pt x="263290" y="81965"/>
                  </a:lnTo>
                  <a:cubicBezTo>
                    <a:pt x="263290" y="50400"/>
                    <a:pt x="237600" y="24710"/>
                    <a:pt x="206035" y="24710"/>
                  </a:cubicBezTo>
                  <a:lnTo>
                    <a:pt x="81965" y="24710"/>
                  </a:lnTo>
                  <a:close/>
                  <a:moveTo>
                    <a:pt x="206035" y="288000"/>
                  </a:moveTo>
                  <a:lnTo>
                    <a:pt x="81965" y="288000"/>
                  </a:lnTo>
                  <a:cubicBezTo>
                    <a:pt x="36749" y="288000"/>
                    <a:pt x="0" y="251251"/>
                    <a:pt x="0" y="206035"/>
                  </a:cubicBezTo>
                  <a:lnTo>
                    <a:pt x="0" y="81965"/>
                  </a:lnTo>
                  <a:cubicBezTo>
                    <a:pt x="0" y="36749"/>
                    <a:pt x="36749" y="0"/>
                    <a:pt x="81965" y="0"/>
                  </a:cubicBezTo>
                  <a:lnTo>
                    <a:pt x="206035" y="0"/>
                  </a:lnTo>
                  <a:cubicBezTo>
                    <a:pt x="251251" y="0"/>
                    <a:pt x="288000" y="36749"/>
                    <a:pt x="288000" y="81965"/>
                  </a:cubicBezTo>
                  <a:lnTo>
                    <a:pt x="288000" y="206035"/>
                  </a:lnTo>
                  <a:cubicBezTo>
                    <a:pt x="288000" y="251251"/>
                    <a:pt x="251251" y="288000"/>
                    <a:pt x="206035" y="28800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9853BAA-78A4-2909-8A84-FDE09F026A4D}"/>
                </a:ext>
              </a:extLst>
            </p:cNvPr>
            <p:cNvSpPr/>
            <p:nvPr/>
          </p:nvSpPr>
          <p:spPr>
            <a:xfrm>
              <a:off x="6472687" y="1567502"/>
              <a:ext cx="147455" cy="147455"/>
            </a:xfrm>
            <a:custGeom>
              <a:avLst/>
              <a:gdLst>
                <a:gd name="connsiteX0" fmla="*/ 73728 w 147455"/>
                <a:gd name="connsiteY0" fmla="*/ 24653 h 147455"/>
                <a:gd name="connsiteX1" fmla="*/ 24653 w 147455"/>
                <a:gd name="connsiteY1" fmla="*/ 73728 h 147455"/>
                <a:gd name="connsiteX2" fmla="*/ 73728 w 147455"/>
                <a:gd name="connsiteY2" fmla="*/ 122803 h 147455"/>
                <a:gd name="connsiteX3" fmla="*/ 122803 w 147455"/>
                <a:gd name="connsiteY3" fmla="*/ 73728 h 147455"/>
                <a:gd name="connsiteX4" fmla="*/ 73728 w 147455"/>
                <a:gd name="connsiteY4" fmla="*/ 24653 h 147455"/>
                <a:gd name="connsiteX5" fmla="*/ 73728 w 147455"/>
                <a:gd name="connsiteY5" fmla="*/ 147456 h 147455"/>
                <a:gd name="connsiteX6" fmla="*/ 0 w 147455"/>
                <a:gd name="connsiteY6" fmla="*/ 73728 h 147455"/>
                <a:gd name="connsiteX7" fmla="*/ 73728 w 147455"/>
                <a:gd name="connsiteY7" fmla="*/ 0 h 147455"/>
                <a:gd name="connsiteX8" fmla="*/ 147456 w 147455"/>
                <a:gd name="connsiteY8" fmla="*/ 73728 h 147455"/>
                <a:gd name="connsiteX9" fmla="*/ 73728 w 147455"/>
                <a:gd name="connsiteY9" fmla="*/ 147456 h 14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55" h="147455">
                  <a:moveTo>
                    <a:pt x="73728" y="24653"/>
                  </a:moveTo>
                  <a:cubicBezTo>
                    <a:pt x="46656" y="24653"/>
                    <a:pt x="24653" y="46656"/>
                    <a:pt x="24653" y="73728"/>
                  </a:cubicBezTo>
                  <a:cubicBezTo>
                    <a:pt x="24653" y="100800"/>
                    <a:pt x="46656" y="122803"/>
                    <a:pt x="73728" y="122803"/>
                  </a:cubicBezTo>
                  <a:cubicBezTo>
                    <a:pt x="100800" y="122803"/>
                    <a:pt x="122803" y="100800"/>
                    <a:pt x="122803" y="73728"/>
                  </a:cubicBezTo>
                  <a:cubicBezTo>
                    <a:pt x="122803" y="46656"/>
                    <a:pt x="100800" y="24653"/>
                    <a:pt x="73728" y="24653"/>
                  </a:cubicBezTo>
                  <a:moveTo>
                    <a:pt x="73728" y="147456"/>
                  </a:moveTo>
                  <a:cubicBezTo>
                    <a:pt x="33062" y="147456"/>
                    <a:pt x="0" y="114394"/>
                    <a:pt x="0" y="73728"/>
                  </a:cubicBezTo>
                  <a:cubicBezTo>
                    <a:pt x="0" y="33062"/>
                    <a:pt x="33062" y="0"/>
                    <a:pt x="73728" y="0"/>
                  </a:cubicBezTo>
                  <a:cubicBezTo>
                    <a:pt x="114394" y="0"/>
                    <a:pt x="147456" y="33062"/>
                    <a:pt x="147456" y="73728"/>
                  </a:cubicBezTo>
                  <a:cubicBezTo>
                    <a:pt x="147456" y="114394"/>
                    <a:pt x="114394" y="147456"/>
                    <a:pt x="73728" y="147456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EEE92EA-1C31-CBA9-A556-88DF5A4303EB}"/>
                </a:ext>
              </a:extLst>
            </p:cNvPr>
            <p:cNvSpPr/>
            <p:nvPr/>
          </p:nvSpPr>
          <p:spPr>
            <a:xfrm>
              <a:off x="6605570" y="1545557"/>
              <a:ext cx="35481" cy="35481"/>
            </a:xfrm>
            <a:custGeom>
              <a:avLst/>
              <a:gdLst>
                <a:gd name="connsiteX0" fmla="*/ 35482 w 35481"/>
                <a:gd name="connsiteY0" fmla="*/ 17741 h 35481"/>
                <a:gd name="connsiteX1" fmla="*/ 17741 w 35481"/>
                <a:gd name="connsiteY1" fmla="*/ 35482 h 35481"/>
                <a:gd name="connsiteX2" fmla="*/ 0 w 35481"/>
                <a:gd name="connsiteY2" fmla="*/ 17741 h 35481"/>
                <a:gd name="connsiteX3" fmla="*/ 17741 w 35481"/>
                <a:gd name="connsiteY3" fmla="*/ 0 h 35481"/>
                <a:gd name="connsiteX4" fmla="*/ 35482 w 35481"/>
                <a:gd name="connsiteY4" fmla="*/ 17741 h 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81" h="35481">
                  <a:moveTo>
                    <a:pt x="35482" y="17741"/>
                  </a:moveTo>
                  <a:cubicBezTo>
                    <a:pt x="35482" y="27533"/>
                    <a:pt x="27533" y="35482"/>
                    <a:pt x="17741" y="35482"/>
                  </a:cubicBezTo>
                  <a:cubicBezTo>
                    <a:pt x="7949" y="35482"/>
                    <a:pt x="0" y="27533"/>
                    <a:pt x="0" y="17741"/>
                  </a:cubicBezTo>
                  <a:cubicBezTo>
                    <a:pt x="0" y="7949"/>
                    <a:pt x="7949" y="0"/>
                    <a:pt x="17741" y="0"/>
                  </a:cubicBezTo>
                  <a:cubicBezTo>
                    <a:pt x="27533" y="0"/>
                    <a:pt x="35482" y="7949"/>
                    <a:pt x="35482" y="17741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CC1ACCD-AADF-C56C-C6D2-3FDBD9D0A33C}"/>
              </a:ext>
            </a:extLst>
          </p:cNvPr>
          <p:cNvSpPr/>
          <p:nvPr/>
        </p:nvSpPr>
        <p:spPr>
          <a:xfrm>
            <a:off x="7104935" y="1497231"/>
            <a:ext cx="264268" cy="288000"/>
          </a:xfrm>
          <a:custGeom>
            <a:avLst/>
            <a:gdLst>
              <a:gd name="connsiteX0" fmla="*/ 125280 w 264268"/>
              <a:gd name="connsiteY0" fmla="*/ 161510 h 288000"/>
              <a:gd name="connsiteX1" fmla="*/ 125280 w 264268"/>
              <a:gd name="connsiteY1" fmla="*/ 161510 h 288000"/>
              <a:gd name="connsiteX2" fmla="*/ 114854 w 264268"/>
              <a:gd name="connsiteY2" fmla="*/ 145555 h 288000"/>
              <a:gd name="connsiteX3" fmla="*/ 31680 w 264268"/>
              <a:gd name="connsiteY3" fmla="*/ 18662 h 288000"/>
              <a:gd name="connsiteX4" fmla="*/ 67450 w 264268"/>
              <a:gd name="connsiteY4" fmla="*/ 18662 h 288000"/>
              <a:gd name="connsiteX5" fmla="*/ 134554 w 264268"/>
              <a:gd name="connsiteY5" fmla="*/ 121075 h 288000"/>
              <a:gd name="connsiteX6" fmla="*/ 144979 w 264268"/>
              <a:gd name="connsiteY6" fmla="*/ 137030 h 288000"/>
              <a:gd name="connsiteX7" fmla="*/ 232186 w 264268"/>
              <a:gd name="connsiteY7" fmla="*/ 270144 h 288000"/>
              <a:gd name="connsiteX8" fmla="*/ 196416 w 264268"/>
              <a:gd name="connsiteY8" fmla="*/ 270144 h 288000"/>
              <a:gd name="connsiteX9" fmla="*/ 125222 w 264268"/>
              <a:gd name="connsiteY9" fmla="*/ 161568 h 288000"/>
              <a:gd name="connsiteX10" fmla="*/ 232243 w 264268"/>
              <a:gd name="connsiteY10" fmla="*/ 0 h 288000"/>
              <a:gd name="connsiteX11" fmla="*/ 146822 w 264268"/>
              <a:gd name="connsiteY11" fmla="*/ 105869 h 288000"/>
              <a:gd name="connsiteX12" fmla="*/ 78682 w 264268"/>
              <a:gd name="connsiteY12" fmla="*/ 0 h 288000"/>
              <a:gd name="connsiteX13" fmla="*/ 0 w 264268"/>
              <a:gd name="connsiteY13" fmla="*/ 0 h 288000"/>
              <a:gd name="connsiteX14" fmla="*/ 103162 w 264268"/>
              <a:gd name="connsiteY14" fmla="*/ 160128 h 288000"/>
              <a:gd name="connsiteX15" fmla="*/ 0 w 264268"/>
              <a:gd name="connsiteY15" fmla="*/ 288000 h 288000"/>
              <a:gd name="connsiteX16" fmla="*/ 23328 w 264268"/>
              <a:gd name="connsiteY16" fmla="*/ 288000 h 288000"/>
              <a:gd name="connsiteX17" fmla="*/ 113530 w 264268"/>
              <a:gd name="connsiteY17" fmla="*/ 176198 h 288000"/>
              <a:gd name="connsiteX18" fmla="*/ 185587 w 264268"/>
              <a:gd name="connsiteY18" fmla="*/ 288000 h 288000"/>
              <a:gd name="connsiteX19" fmla="*/ 264269 w 264268"/>
              <a:gd name="connsiteY19" fmla="*/ 288000 h 288000"/>
              <a:gd name="connsiteX20" fmla="*/ 157306 w 264268"/>
              <a:gd name="connsiteY20" fmla="*/ 121939 h 288000"/>
              <a:gd name="connsiteX21" fmla="*/ 157306 w 264268"/>
              <a:gd name="connsiteY21" fmla="*/ 121939 h 288000"/>
              <a:gd name="connsiteX22" fmla="*/ 255571 w 264268"/>
              <a:gd name="connsiteY22" fmla="*/ 0 h 288000"/>
              <a:gd name="connsiteX23" fmla="*/ 232243 w 264268"/>
              <a:gd name="connsiteY23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268" h="288000">
                <a:moveTo>
                  <a:pt x="125280" y="161510"/>
                </a:moveTo>
                <a:lnTo>
                  <a:pt x="125280" y="161510"/>
                </a:lnTo>
                <a:cubicBezTo>
                  <a:pt x="125280" y="161510"/>
                  <a:pt x="114854" y="145555"/>
                  <a:pt x="114854" y="145555"/>
                </a:cubicBezTo>
                <a:lnTo>
                  <a:pt x="31680" y="18662"/>
                </a:lnTo>
                <a:lnTo>
                  <a:pt x="67450" y="18662"/>
                </a:lnTo>
                <a:lnTo>
                  <a:pt x="134554" y="121075"/>
                </a:lnTo>
                <a:lnTo>
                  <a:pt x="144979" y="137030"/>
                </a:lnTo>
                <a:lnTo>
                  <a:pt x="232186" y="270144"/>
                </a:lnTo>
                <a:lnTo>
                  <a:pt x="196416" y="270144"/>
                </a:lnTo>
                <a:lnTo>
                  <a:pt x="125222" y="161568"/>
                </a:lnTo>
                <a:close/>
                <a:moveTo>
                  <a:pt x="232243" y="0"/>
                </a:moveTo>
                <a:lnTo>
                  <a:pt x="146822" y="105869"/>
                </a:lnTo>
                <a:lnTo>
                  <a:pt x="78682" y="0"/>
                </a:lnTo>
                <a:lnTo>
                  <a:pt x="0" y="0"/>
                </a:lnTo>
                <a:lnTo>
                  <a:pt x="103162" y="160128"/>
                </a:lnTo>
                <a:lnTo>
                  <a:pt x="0" y="288000"/>
                </a:lnTo>
                <a:lnTo>
                  <a:pt x="23328" y="288000"/>
                </a:lnTo>
                <a:lnTo>
                  <a:pt x="113530" y="176198"/>
                </a:lnTo>
                <a:lnTo>
                  <a:pt x="185587" y="288000"/>
                </a:lnTo>
                <a:lnTo>
                  <a:pt x="264269" y="288000"/>
                </a:lnTo>
                <a:lnTo>
                  <a:pt x="157306" y="121939"/>
                </a:lnTo>
                <a:lnTo>
                  <a:pt x="157306" y="121939"/>
                </a:lnTo>
                <a:lnTo>
                  <a:pt x="255571" y="0"/>
                </a:lnTo>
                <a:lnTo>
                  <a:pt x="23224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7FC183A-C1AD-4BBC-6A1E-2991072EF72C}"/>
              </a:ext>
            </a:extLst>
          </p:cNvPr>
          <p:cNvSpPr/>
          <p:nvPr/>
        </p:nvSpPr>
        <p:spPr>
          <a:xfrm>
            <a:off x="7460212" y="1497231"/>
            <a:ext cx="411265" cy="288000"/>
          </a:xfrm>
          <a:custGeom>
            <a:avLst/>
            <a:gdLst>
              <a:gd name="connsiteX0" fmla="*/ 164621 w 411265"/>
              <a:gd name="connsiteY0" fmla="*/ 205690 h 288000"/>
              <a:gd name="connsiteX1" fmla="*/ 164621 w 411265"/>
              <a:gd name="connsiteY1" fmla="*/ 82310 h 288000"/>
              <a:gd name="connsiteX2" fmla="*/ 271699 w 411265"/>
              <a:gd name="connsiteY2" fmla="*/ 144000 h 288000"/>
              <a:gd name="connsiteX3" fmla="*/ 164621 w 411265"/>
              <a:gd name="connsiteY3" fmla="*/ 205690 h 288000"/>
              <a:gd name="connsiteX4" fmla="*/ 402797 w 411265"/>
              <a:gd name="connsiteY4" fmla="*/ 45043 h 288000"/>
              <a:gd name="connsiteX5" fmla="*/ 366566 w 411265"/>
              <a:gd name="connsiteY5" fmla="*/ 8813 h 288000"/>
              <a:gd name="connsiteX6" fmla="*/ 205632 w 411265"/>
              <a:gd name="connsiteY6" fmla="*/ 0 h 288000"/>
              <a:gd name="connsiteX7" fmla="*/ 44698 w 411265"/>
              <a:gd name="connsiteY7" fmla="*/ 8467 h 288000"/>
              <a:gd name="connsiteX8" fmla="*/ 8467 w 411265"/>
              <a:gd name="connsiteY8" fmla="*/ 45043 h 288000"/>
              <a:gd name="connsiteX9" fmla="*/ 0 w 411265"/>
              <a:gd name="connsiteY9" fmla="*/ 144000 h 288000"/>
              <a:gd name="connsiteX10" fmla="*/ 8467 w 411265"/>
              <a:gd name="connsiteY10" fmla="*/ 242957 h 288000"/>
              <a:gd name="connsiteX11" fmla="*/ 44698 w 411265"/>
              <a:gd name="connsiteY11" fmla="*/ 279187 h 288000"/>
              <a:gd name="connsiteX12" fmla="*/ 205632 w 411265"/>
              <a:gd name="connsiteY12" fmla="*/ 288000 h 288000"/>
              <a:gd name="connsiteX13" fmla="*/ 366566 w 411265"/>
              <a:gd name="connsiteY13" fmla="*/ 279533 h 288000"/>
              <a:gd name="connsiteX14" fmla="*/ 402797 w 411265"/>
              <a:gd name="connsiteY14" fmla="*/ 243302 h 288000"/>
              <a:gd name="connsiteX15" fmla="*/ 411264 w 411265"/>
              <a:gd name="connsiteY15" fmla="*/ 144346 h 288000"/>
              <a:gd name="connsiteX16" fmla="*/ 402797 w 411265"/>
              <a:gd name="connsiteY16" fmla="*/ 45043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265" h="288000">
                <a:moveTo>
                  <a:pt x="164621" y="205690"/>
                </a:moveTo>
                <a:lnTo>
                  <a:pt x="164621" y="82310"/>
                </a:lnTo>
                <a:lnTo>
                  <a:pt x="271699" y="144000"/>
                </a:lnTo>
                <a:lnTo>
                  <a:pt x="164621" y="205690"/>
                </a:lnTo>
                <a:close/>
                <a:moveTo>
                  <a:pt x="402797" y="45043"/>
                </a:moveTo>
                <a:cubicBezTo>
                  <a:pt x="398074" y="27418"/>
                  <a:pt x="384134" y="13536"/>
                  <a:pt x="366566" y="8813"/>
                </a:cubicBezTo>
                <a:cubicBezTo>
                  <a:pt x="334368" y="0"/>
                  <a:pt x="205632" y="0"/>
                  <a:pt x="205632" y="0"/>
                </a:cubicBezTo>
                <a:cubicBezTo>
                  <a:pt x="205632" y="0"/>
                  <a:pt x="76896" y="0"/>
                  <a:pt x="44698" y="8467"/>
                </a:cubicBezTo>
                <a:cubicBezTo>
                  <a:pt x="27418" y="13190"/>
                  <a:pt x="13190" y="27418"/>
                  <a:pt x="8467" y="45043"/>
                </a:cubicBezTo>
                <a:cubicBezTo>
                  <a:pt x="0" y="77242"/>
                  <a:pt x="0" y="144000"/>
                  <a:pt x="0" y="144000"/>
                </a:cubicBezTo>
                <a:cubicBezTo>
                  <a:pt x="0" y="144000"/>
                  <a:pt x="0" y="211104"/>
                  <a:pt x="8467" y="242957"/>
                </a:cubicBezTo>
                <a:cubicBezTo>
                  <a:pt x="13190" y="260582"/>
                  <a:pt x="27130" y="274464"/>
                  <a:pt x="44698" y="279187"/>
                </a:cubicBezTo>
                <a:cubicBezTo>
                  <a:pt x="77242" y="288000"/>
                  <a:pt x="205632" y="288000"/>
                  <a:pt x="205632" y="288000"/>
                </a:cubicBezTo>
                <a:cubicBezTo>
                  <a:pt x="205632" y="288000"/>
                  <a:pt x="334368" y="288000"/>
                  <a:pt x="366566" y="279533"/>
                </a:cubicBezTo>
                <a:cubicBezTo>
                  <a:pt x="384192" y="274810"/>
                  <a:pt x="398074" y="260870"/>
                  <a:pt x="402797" y="243302"/>
                </a:cubicBezTo>
                <a:cubicBezTo>
                  <a:pt x="411264" y="211104"/>
                  <a:pt x="411264" y="144346"/>
                  <a:pt x="411264" y="144346"/>
                </a:cubicBezTo>
                <a:cubicBezTo>
                  <a:pt x="411264" y="144346"/>
                  <a:pt x="411610" y="77242"/>
                  <a:pt x="402797" y="4504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90B20A97-F6DC-5597-94DF-A8E051DF10A7}"/>
              </a:ext>
            </a:extLst>
          </p:cNvPr>
          <p:cNvSpPr/>
          <p:nvPr/>
        </p:nvSpPr>
        <p:spPr>
          <a:xfrm rot="16200000">
            <a:off x="404141" y="1563672"/>
            <a:ext cx="2736082" cy="2592000"/>
          </a:xfrm>
          <a:prstGeom prst="round2DiagRect">
            <a:avLst>
              <a:gd name="adj1" fmla="val 7955"/>
              <a:gd name="adj2" fmla="val 0"/>
            </a:avLst>
          </a:prstGeom>
          <a:gradFill>
            <a:gsLst>
              <a:gs pos="0">
                <a:srgbClr val="36505F"/>
              </a:gs>
              <a:gs pos="100000">
                <a:srgbClr val="2536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4EE9B5-3BAA-5EB2-9245-3FE8458B45F2}"/>
              </a:ext>
            </a:extLst>
          </p:cNvPr>
          <p:cNvSpPr txBox="1"/>
          <p:nvPr/>
        </p:nvSpPr>
        <p:spPr>
          <a:xfrm>
            <a:off x="1376662" y="2473048"/>
            <a:ext cx="15120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.604.000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D137B0-70E5-4792-1D8D-4966BBA128A4}"/>
              </a:ext>
            </a:extLst>
          </p:cNvPr>
          <p:cNvSpPr txBox="1"/>
          <p:nvPr/>
        </p:nvSpPr>
        <p:spPr>
          <a:xfrm>
            <a:off x="1376662" y="3493916"/>
            <a:ext cx="151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9.882.000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79AB90-79CF-2F2E-DA75-8D51DC716F7B}"/>
              </a:ext>
            </a:extLst>
          </p:cNvPr>
          <p:cNvSpPr txBox="1"/>
          <p:nvPr/>
        </p:nvSpPr>
        <p:spPr>
          <a:xfrm>
            <a:off x="6835282" y="2479459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39.834.000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6CA5D9-4453-D420-B02E-B947F744BD4F}"/>
              </a:ext>
            </a:extLst>
          </p:cNvPr>
          <p:cNvSpPr txBox="1"/>
          <p:nvPr/>
        </p:nvSpPr>
        <p:spPr>
          <a:xfrm>
            <a:off x="1375492" y="2132900"/>
            <a:ext cx="151317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B8FCED-722A-691F-2D57-4D63D9BA1846}"/>
              </a:ext>
            </a:extLst>
          </p:cNvPr>
          <p:cNvSpPr txBox="1"/>
          <p:nvPr/>
        </p:nvSpPr>
        <p:spPr>
          <a:xfrm>
            <a:off x="3837030" y="2479459"/>
            <a:ext cx="183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16.724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A5B4749-9E7F-66AD-D862-D585DD3114FD}"/>
              </a:ext>
            </a:extLst>
          </p:cNvPr>
          <p:cNvSpPr txBox="1"/>
          <p:nvPr/>
        </p:nvSpPr>
        <p:spPr>
          <a:xfrm>
            <a:off x="4130266" y="2132900"/>
            <a:ext cx="152991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VOD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71F2F70-54CF-FC75-144A-F7E8FE3F93C9}"/>
              </a:ext>
            </a:extLst>
          </p:cNvPr>
          <p:cNvSpPr txBox="1"/>
          <p:nvPr/>
        </p:nvSpPr>
        <p:spPr>
          <a:xfrm>
            <a:off x="7636170" y="2132900"/>
            <a:ext cx="91784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pic>
        <p:nvPicPr>
          <p:cNvPr id="9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FA71ED8C-C9BA-F80C-8682-D3A7370C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1" y="1491631"/>
            <a:ext cx="8750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DD9393-618F-3816-706C-E6C557916399}"/>
              </a:ext>
            </a:extLst>
          </p:cNvPr>
          <p:cNvSpPr txBox="1"/>
          <p:nvPr/>
        </p:nvSpPr>
        <p:spPr>
          <a:xfrm>
            <a:off x="851336" y="2634630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82B0D8-611C-8DBD-C0A5-E62601FF8D9B}"/>
              </a:ext>
            </a:extLst>
          </p:cNvPr>
          <p:cNvSpPr txBox="1"/>
          <p:nvPr/>
        </p:nvSpPr>
        <p:spPr>
          <a:xfrm>
            <a:off x="851253" y="3647224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 descr="Carte da Parati Tiktok logo vettoriale in bianco e nero">
            <a:extLst>
              <a:ext uri="{FF2B5EF4-FFF2-40B4-BE49-F238E27FC236}">
                <a16:creationId xmlns:a16="http://schemas.microsoft.com/office/drawing/2014/main" id="{E531A333-5BF9-9FE8-8287-60B5747C3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6778418" y="1466143"/>
            <a:ext cx="305944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67ADC98E-C89C-BD96-4F8F-2BF7D13ED8FC}"/>
              </a:ext>
            </a:extLst>
          </p:cNvPr>
          <p:cNvSpPr/>
          <p:nvPr/>
        </p:nvSpPr>
        <p:spPr>
          <a:xfrm rot="16200000">
            <a:off x="2951821" y="-362441"/>
            <a:ext cx="3240360" cy="6732478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C0BDBD-E347-FD9D-5DB5-0AB85D2FDC17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conquista tutti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Ottime performance su tutte le generazioni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A260A-13D4-C0EA-F3FA-D4AE71807B17}"/>
              </a:ext>
            </a:extLst>
          </p:cNvPr>
          <p:cNvSpPr txBox="1"/>
          <p:nvPr/>
        </p:nvSpPr>
        <p:spPr>
          <a:xfrm>
            <a:off x="4103948" y="1419622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BC1E1CA-DD17-13FA-8C75-9BDDC17E5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970720"/>
              </p:ext>
            </p:extLst>
          </p:nvPr>
        </p:nvGraphicFramePr>
        <p:xfrm>
          <a:off x="1313503" y="1599385"/>
          <a:ext cx="662473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B27233-6E49-8267-4BC3-F32F1D69D2D7}"/>
              </a:ext>
            </a:extLst>
          </p:cNvPr>
          <p:cNvSpPr txBox="1"/>
          <p:nvPr/>
        </p:nvSpPr>
        <p:spPr>
          <a:xfrm>
            <a:off x="2820825" y="4516387"/>
            <a:ext cx="58913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 | * share calcolata sulla tv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due angoli in diagonale arrotondati 16">
            <a:extLst>
              <a:ext uri="{FF2B5EF4-FFF2-40B4-BE49-F238E27FC236}">
                <a16:creationId xmlns:a16="http://schemas.microsoft.com/office/drawing/2014/main" id="{F2B7E262-11F4-0ED3-450C-7DD7FD58CB6F}"/>
              </a:ext>
            </a:extLst>
          </p:cNvPr>
          <p:cNvSpPr/>
          <p:nvPr/>
        </p:nvSpPr>
        <p:spPr>
          <a:xfrm rot="16200000">
            <a:off x="2951821" y="-1136662"/>
            <a:ext cx="3240360" cy="8280920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6AE73A46-B38E-8526-0E0D-1FB241615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762622"/>
              </p:ext>
            </p:extLst>
          </p:nvPr>
        </p:nvGraphicFramePr>
        <p:xfrm>
          <a:off x="191214" y="154877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ED9EAA5A-EED0-7DB8-7DCB-34045ABE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266215"/>
              </p:ext>
            </p:extLst>
          </p:nvPr>
        </p:nvGraphicFramePr>
        <p:xfrm>
          <a:off x="4559829" y="163506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188699-83F1-3B5E-2C14-26997CE504A8}"/>
              </a:ext>
            </a:extLst>
          </p:cNvPr>
          <p:cNvSpPr txBox="1"/>
          <p:nvPr/>
        </p:nvSpPr>
        <p:spPr>
          <a:xfrm>
            <a:off x="3512304" y="4633800"/>
            <a:ext cx="520015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8">
              <a:spcAft>
                <a:spcPts val="600"/>
              </a:spcAft>
            </a:pPr>
            <a:r>
              <a:rPr lang="it-IT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Auditel - share total audience durante Sanremo e totale giornata esclusa la diretta dell’evento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9C9A0E-C652-F3BC-D7F9-1F4AB8A7CFC2}"/>
              </a:ext>
            </a:extLst>
          </p:cNvPr>
          <p:cNvSpPr txBox="1"/>
          <p:nvPr/>
        </p:nvSpPr>
        <p:spPr>
          <a:xfrm>
            <a:off x="1512000" y="663538"/>
            <a:ext cx="612000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 che non ha concorrenza</a:t>
            </a:r>
          </a:p>
          <a:p>
            <a:pPr algn="ctr" defTabSz="914378"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Festival anima gli schermi durante la serata e oltre  </a:t>
            </a:r>
          </a:p>
        </p:txBody>
      </p:sp>
      <p:pic>
        <p:nvPicPr>
          <p:cNvPr id="1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2A0D1C38-0680-F6AB-E364-B9ACB6939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3127124" y="1969898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AF394252-6954-EA46-63D0-64649177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05" y="348228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90FF56CD-6EBF-1AC0-B65F-50D47D04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86" y="3196150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Wonderz Solution | Wonderz">
            <a:extLst>
              <a:ext uri="{FF2B5EF4-FFF2-40B4-BE49-F238E27FC236}">
                <a16:creationId xmlns:a16="http://schemas.microsoft.com/office/drawing/2014/main" id="{45C39FD5-5582-6D9A-6039-8F9367825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3580791" y="2719148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B0A7C6D6-B4AD-4ABD-29A4-3D2C8F5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2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805D3C7-30B3-E848-59AA-6952D2593A2B}"/>
              </a:ext>
            </a:extLst>
          </p:cNvPr>
          <p:cNvSpPr txBox="1"/>
          <p:nvPr/>
        </p:nvSpPr>
        <p:spPr>
          <a:xfrm>
            <a:off x="3127124" y="3780739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4C6434-366E-1994-70B5-7AA53C358719}"/>
              </a:ext>
            </a:extLst>
          </p:cNvPr>
          <p:cNvSpPr txBox="1"/>
          <p:nvPr/>
        </p:nvSpPr>
        <p:spPr>
          <a:xfrm>
            <a:off x="3383868" y="1428606"/>
            <a:ext cx="237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 live + VOD editori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398487-9655-B301-C1E3-9E4BDE3A295E}"/>
              </a:ext>
            </a:extLst>
          </p:cNvPr>
          <p:cNvSpPr txBox="1"/>
          <p:nvPr/>
        </p:nvSpPr>
        <p:spPr>
          <a:xfrm>
            <a:off x="1523122" y="1720546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2D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2025</a:t>
            </a:r>
          </a:p>
        </p:txBody>
      </p:sp>
      <p:pic>
        <p:nvPicPr>
          <p:cNvPr id="4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CBE9357F-5E2C-D633-643D-E9ED0120D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7963530" y="2988776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D854E743-CC17-89DF-09E6-C6F69592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0" y="441920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F2DEE58A-A504-4025-16AC-3198C2E4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72" y="4240905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he Wonderz Solution | Wonderz">
            <a:extLst>
              <a:ext uri="{FF2B5EF4-FFF2-40B4-BE49-F238E27FC236}">
                <a16:creationId xmlns:a16="http://schemas.microsoft.com/office/drawing/2014/main" id="{0447D17A-7DB7-0D3C-CDD5-5763B0F9A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7656332" y="3978171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A0AE344C-05CA-9799-B178-E3246C4E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1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E322C0E-DF66-0871-EF9B-F2AB2251D42A}"/>
              </a:ext>
            </a:extLst>
          </p:cNvPr>
          <p:cNvSpPr txBox="1"/>
          <p:nvPr/>
        </p:nvSpPr>
        <p:spPr>
          <a:xfrm>
            <a:off x="5867906" y="4361742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</p:spTree>
    <p:extLst>
      <p:ext uri="{BB962C8B-B14F-4D97-AF65-F5344CB8AC3E}">
        <p14:creationId xmlns:p14="http://schemas.microsoft.com/office/powerpoint/2010/main" val="250216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due angoli in diagonale arrotondati 17">
            <a:extLst>
              <a:ext uri="{FF2B5EF4-FFF2-40B4-BE49-F238E27FC236}">
                <a16:creationId xmlns:a16="http://schemas.microsoft.com/office/drawing/2014/main" id="{FFC43AC5-7523-B2D9-D845-FB73F2F850E9}"/>
              </a:ext>
            </a:extLst>
          </p:cNvPr>
          <p:cNvSpPr/>
          <p:nvPr/>
        </p:nvSpPr>
        <p:spPr>
          <a:xfrm rot="16200000">
            <a:off x="4100556" y="-167286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con due angoli in diagonale arrotondati 13">
            <a:extLst>
              <a:ext uri="{FF2B5EF4-FFF2-40B4-BE49-F238E27FC236}">
                <a16:creationId xmlns:a16="http://schemas.microsoft.com/office/drawing/2014/main" id="{931BC843-B6F6-6060-851F-6F206E8C0A66}"/>
              </a:ext>
            </a:extLst>
          </p:cNvPr>
          <p:cNvSpPr/>
          <p:nvPr/>
        </p:nvSpPr>
        <p:spPr>
          <a:xfrm rot="16200000">
            <a:off x="4100556" y="-1335884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F06D35-2DDE-4EAA-DC5C-D91D35B4ED9B}"/>
              </a:ext>
            </a:extLst>
          </p:cNvPr>
          <p:cNvSpPr/>
          <p:nvPr/>
        </p:nvSpPr>
        <p:spPr>
          <a:xfrm>
            <a:off x="3921822" y="1459353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composizione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1D78AE7-F8E9-7519-0158-2F5545B37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9647"/>
              </p:ext>
            </p:extLst>
          </p:nvPr>
        </p:nvGraphicFramePr>
        <p:xfrm>
          <a:off x="2478666" y="1799863"/>
          <a:ext cx="5247343" cy="21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C74A7-E6AE-1482-49A0-24046A02861F}"/>
              </a:ext>
            </a:extLst>
          </p:cNvPr>
          <p:cNvSpPr txBox="1"/>
          <p:nvPr/>
        </p:nvSpPr>
        <p:spPr>
          <a:xfrm>
            <a:off x="1523689" y="663538"/>
            <a:ext cx="6096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per tutti i gusti, su tutti i mezzi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ogni mezzo il suo pubblico</a:t>
            </a:r>
          </a:p>
        </p:txBody>
      </p:sp>
      <p:pic>
        <p:nvPicPr>
          <p:cNvPr id="3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7253E4DF-2843-8156-F3D9-A18E0B1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7" y="3075830"/>
            <a:ext cx="52500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D921EB-5092-1A70-C50C-39E12EAD5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1234684" y="3471850"/>
            <a:ext cx="900894" cy="21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CC4CEC-8F54-487B-AF45-51146A94808A}"/>
              </a:ext>
            </a:extLst>
          </p:cNvPr>
          <p:cNvSpPr txBox="1"/>
          <p:nvPr/>
        </p:nvSpPr>
        <p:spPr>
          <a:xfrm>
            <a:off x="1234684" y="2308999"/>
            <a:ext cx="101904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screen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FC3C1D-339C-9CED-E3BC-1B7EB5D09958}"/>
              </a:ext>
            </a:extLst>
          </p:cNvPr>
          <p:cNvSpPr txBox="1"/>
          <p:nvPr/>
        </p:nvSpPr>
        <p:spPr>
          <a:xfrm>
            <a:off x="1234684" y="1923937"/>
            <a:ext cx="94703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screen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EF91E1-E451-1D66-BCFD-A8B81D916CAA}"/>
              </a:ext>
            </a:extLst>
          </p:cNvPr>
          <p:cNvSpPr txBox="1"/>
          <p:nvPr/>
        </p:nvSpPr>
        <p:spPr>
          <a:xfrm>
            <a:off x="1234684" y="2751190"/>
            <a:ext cx="52500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40A0491-7D86-1D29-32E6-707404B05FA2}"/>
              </a:ext>
            </a:extLst>
          </p:cNvPr>
          <p:cNvSpPr txBox="1"/>
          <p:nvPr/>
        </p:nvSpPr>
        <p:spPr>
          <a:xfrm>
            <a:off x="4303521" y="4638209"/>
            <a:ext cx="44152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 live: Auditel | fonte RaiPlay VOD: dati interni RAI | fonte YT: YouTube Analytics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F5238D-048F-35BD-0AD8-DA382D146609}"/>
              </a:ext>
            </a:extLst>
          </p:cNvPr>
          <p:cNvSpPr txBox="1"/>
          <p:nvPr/>
        </p:nvSpPr>
        <p:spPr>
          <a:xfrm>
            <a:off x="1234684" y="1599642"/>
            <a:ext cx="53325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42AED67-6D70-35F7-DAF5-A9C3BB3EF0F1}"/>
              </a:ext>
            </a:extLst>
          </p:cNvPr>
          <p:cNvGrpSpPr/>
          <p:nvPr/>
        </p:nvGrpSpPr>
        <p:grpSpPr>
          <a:xfrm>
            <a:off x="2766973" y="3903898"/>
            <a:ext cx="4959036" cy="153888"/>
            <a:chOff x="2766973" y="3945025"/>
            <a:chExt cx="4959036" cy="15388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C0EE0D57-2463-9323-68DD-DD13D1423A64}"/>
                </a:ext>
              </a:extLst>
            </p:cNvPr>
            <p:cNvGrpSpPr/>
            <p:nvPr/>
          </p:nvGrpSpPr>
          <p:grpSpPr>
            <a:xfrm>
              <a:off x="2766973" y="3945025"/>
              <a:ext cx="688916" cy="153888"/>
              <a:chOff x="2748965" y="4325905"/>
              <a:chExt cx="688916" cy="153888"/>
            </a:xfrm>
          </p:grpSpPr>
          <p:sp>
            <p:nvSpPr>
              <p:cNvPr id="19" name="Rettangolo con due angoli in diagonale arrotondati 18">
                <a:extLst>
                  <a:ext uri="{FF2B5EF4-FFF2-40B4-BE49-F238E27FC236}">
                    <a16:creationId xmlns:a16="http://schemas.microsoft.com/office/drawing/2014/main" id="{5075C38D-DE75-BAFA-751F-1543B3BC1430}"/>
                  </a:ext>
                </a:extLst>
              </p:cNvPr>
              <p:cNvSpPr/>
              <p:nvPr/>
            </p:nvSpPr>
            <p:spPr>
              <a:xfrm rot="16200000">
                <a:off x="2748965" y="4329047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131A20"/>
                  </a:gs>
                  <a:gs pos="100000">
                    <a:srgbClr val="28385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97E98897-2A1B-39F7-C2E1-AB980D6FF188}"/>
                  </a:ext>
                </a:extLst>
              </p:cNvPr>
              <p:cNvSpPr/>
              <p:nvPr/>
            </p:nvSpPr>
            <p:spPr>
              <a:xfrm>
                <a:off x="2936141" y="4325905"/>
                <a:ext cx="501740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under 25</a:t>
                </a:r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09D1DF02-68EF-0895-3177-E7A8D0ADFF0B}"/>
                </a:ext>
              </a:extLst>
            </p:cNvPr>
            <p:cNvGrpSpPr/>
            <p:nvPr/>
          </p:nvGrpSpPr>
          <p:grpSpPr>
            <a:xfrm>
              <a:off x="4026704" y="3945025"/>
              <a:ext cx="513834" cy="153888"/>
              <a:chOff x="3713624" y="4331098"/>
              <a:chExt cx="513834" cy="153888"/>
            </a:xfrm>
          </p:grpSpPr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EC7EEEB-0F42-7238-4A6B-801BB5046BEF}"/>
                  </a:ext>
                </a:extLst>
              </p:cNvPr>
              <p:cNvSpPr/>
              <p:nvPr/>
            </p:nvSpPr>
            <p:spPr>
              <a:xfrm>
                <a:off x="3910063" y="433109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25/34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F10107C-8BF5-D7C4-017F-D849CBB6804D}"/>
                  </a:ext>
                </a:extLst>
              </p:cNvPr>
              <p:cNvSpPr txBox="1"/>
              <p:nvPr/>
            </p:nvSpPr>
            <p:spPr>
              <a:xfrm>
                <a:off x="3713624" y="433381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253640"/>
                  </a:gs>
                  <a:gs pos="100000">
                    <a:srgbClr val="3650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53BE8E74-FB20-0069-B18C-ED408234EC9F}"/>
                </a:ext>
              </a:extLst>
            </p:cNvPr>
            <p:cNvGrpSpPr/>
            <p:nvPr/>
          </p:nvGrpSpPr>
          <p:grpSpPr>
            <a:xfrm>
              <a:off x="5111353" y="3945025"/>
              <a:ext cx="504571" cy="153888"/>
              <a:chOff x="4376240" y="4324640"/>
              <a:chExt cx="504571" cy="153888"/>
            </a:xfrm>
          </p:grpSpPr>
          <p:sp>
            <p:nvSpPr>
              <p:cNvPr id="32" name="Rettangolo con due angoli in diagonale arrotondati 31">
                <a:extLst>
                  <a:ext uri="{FF2B5EF4-FFF2-40B4-BE49-F238E27FC236}">
                    <a16:creationId xmlns:a16="http://schemas.microsoft.com/office/drawing/2014/main" id="{9AFF2C73-0522-FD8C-3693-6F60CAB7731D}"/>
                  </a:ext>
                </a:extLst>
              </p:cNvPr>
              <p:cNvSpPr/>
              <p:nvPr/>
            </p:nvSpPr>
            <p:spPr>
              <a:xfrm rot="16200000">
                <a:off x="4376240" y="4327782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3B2623"/>
                  </a:gs>
                  <a:gs pos="100000">
                    <a:srgbClr val="50363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5186CF70-79FA-25F9-886C-C5A8A999D0F7}"/>
                  </a:ext>
                </a:extLst>
              </p:cNvPr>
              <p:cNvSpPr/>
              <p:nvPr/>
            </p:nvSpPr>
            <p:spPr>
              <a:xfrm>
                <a:off x="4563416" y="4324640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35/44</a:t>
                </a:r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CB6B064D-98F2-F357-7DBB-39056CBEF8DE}"/>
                </a:ext>
              </a:extLst>
            </p:cNvPr>
            <p:cNvGrpSpPr/>
            <p:nvPr/>
          </p:nvGrpSpPr>
          <p:grpSpPr>
            <a:xfrm>
              <a:off x="6186739" y="3945025"/>
              <a:ext cx="484227" cy="153888"/>
              <a:chOff x="5027689" y="4329833"/>
              <a:chExt cx="484227" cy="153888"/>
            </a:xfrm>
          </p:grpSpPr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5E70D5C8-183F-571C-820C-B296C965CD56}"/>
                  </a:ext>
                </a:extLst>
              </p:cNvPr>
              <p:cNvSpPr/>
              <p:nvPr/>
            </p:nvSpPr>
            <p:spPr>
              <a:xfrm>
                <a:off x="5194521" y="4329833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45/54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ECCF4C-29BD-B2FA-6770-4DBBA4501A65}"/>
                  </a:ext>
                </a:extLst>
              </p:cNvPr>
              <p:cNvSpPr txBox="1"/>
              <p:nvPr/>
            </p:nvSpPr>
            <p:spPr>
              <a:xfrm>
                <a:off x="5027689" y="4332548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806146"/>
                  </a:gs>
                  <a:gs pos="100000">
                    <a:srgbClr val="AF81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E93A7ED0-CFBD-9BB0-A562-BB9B5612BAB7}"/>
                </a:ext>
              </a:extLst>
            </p:cNvPr>
            <p:cNvGrpSpPr/>
            <p:nvPr/>
          </p:nvGrpSpPr>
          <p:grpSpPr>
            <a:xfrm>
              <a:off x="7241782" y="3945025"/>
              <a:ext cx="484227" cy="153888"/>
              <a:chOff x="5706120" y="4333078"/>
              <a:chExt cx="484227" cy="153888"/>
            </a:xfrm>
          </p:grpSpPr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808EB566-17E8-C49C-FE06-4246E421D659}"/>
                  </a:ext>
                </a:extLst>
              </p:cNvPr>
              <p:cNvSpPr/>
              <p:nvPr/>
            </p:nvSpPr>
            <p:spPr>
              <a:xfrm>
                <a:off x="5872952" y="433307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55/64</a:t>
                </a: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B19A012-8C3B-83EB-E520-F59CFE7C190A}"/>
                  </a:ext>
                </a:extLst>
              </p:cNvPr>
              <p:cNvSpPr txBox="1"/>
              <p:nvPr/>
            </p:nvSpPr>
            <p:spPr>
              <a:xfrm>
                <a:off x="5706120" y="433579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FDEFCF"/>
                  </a:gs>
                  <a:gs pos="48000">
                    <a:srgbClr val="E3C593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3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12.634.000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18.271.000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968.000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65,3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3.738.000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dirty="0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1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21142" y="1375097"/>
            <a:ext cx="48949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via l’evento più atteso dell’anno.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 Conti, Gerry Scotti e Antonella Clerici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hanno conquistato il pubblico in tv, su RaiPlay e sui social: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grande successo su tutti gli schermi.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Oltre 400.000 spettatori hanno scelto di seguire il Festival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diretta su RaiPlay.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8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11.759.000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21.563.000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8.914.000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64,6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2.86</a:t>
            </a: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dirty="0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2</a:t>
            </a:r>
            <a:r>
              <a:rPr kumimoji="0" lang="it-IT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7" y="1221450"/>
            <a:ext cx="54100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Balti, Nino Frassica e Cristiano Malgioglio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accompagnato Carlo Conti nella seconda serata del Festival,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ha appassionato un pubblico sempre più giovane:</a:t>
            </a:r>
            <a:b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78,0</a:t>
            </a:r>
            <a:r>
              <a:rPr lang="it-IT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share sui 15-34 e 88,7</a:t>
            </a:r>
            <a:r>
              <a:rPr lang="it-IT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sulle donne 15-24.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la prima serata, l’on demand di RaiPlay ha totalizzato numeri stellari: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</a:t>
            </a:r>
            <a:r>
              <a:rPr lang="it-IT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visualizzazioni vs 2024.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5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208D85D5-D122-D5A3-ED9D-FA48667937C4}"/>
              </a:ext>
            </a:extLst>
          </p:cNvPr>
          <p:cNvSpPr/>
          <p:nvPr/>
        </p:nvSpPr>
        <p:spPr>
          <a:xfrm rot="16200000">
            <a:off x="2121942" y="1770083"/>
            <a:ext cx="2448000" cy="2448000"/>
          </a:xfrm>
          <a:prstGeom prst="round2DiagRect">
            <a:avLst>
              <a:gd name="adj1" fmla="val 6539"/>
              <a:gd name="adj2" fmla="val 0"/>
            </a:avLst>
          </a:prstGeom>
          <a:gradFill>
            <a:gsLst>
              <a:gs pos="35000">
                <a:srgbClr val="283850"/>
              </a:gs>
              <a:gs pos="100000">
                <a:srgbClr val="E3C5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D9A337BE-527D-2F26-B9FC-2D5C57F5B788}"/>
              </a:ext>
            </a:extLst>
          </p:cNvPr>
          <p:cNvSpPr/>
          <p:nvPr/>
        </p:nvSpPr>
        <p:spPr>
          <a:xfrm rot="16200000">
            <a:off x="4757884" y="1770083"/>
            <a:ext cx="2448000" cy="2448000"/>
          </a:xfrm>
          <a:prstGeom prst="round2DiagRect">
            <a:avLst>
              <a:gd name="adj1" fmla="val 10398"/>
              <a:gd name="adj2" fmla="val 0"/>
            </a:avLst>
          </a:prstGeom>
          <a:gradFill>
            <a:gsLst>
              <a:gs pos="35000">
                <a:srgbClr val="AF815F"/>
              </a:gs>
              <a:gs pos="100000">
                <a:srgbClr val="E3C5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3E2F8C-6465-A8EA-71CF-0692AF449F85}"/>
              </a:ext>
            </a:extLst>
          </p:cNvPr>
          <p:cNvSpPr txBox="1"/>
          <p:nvPr/>
        </p:nvSpPr>
        <p:spPr>
          <a:xfrm>
            <a:off x="2276006" y="1949890"/>
            <a:ext cx="17154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PrimaFestival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8-12 febbraio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C073F8-174B-B374-D7B2-5C4DD961327E}"/>
              </a:ext>
            </a:extLst>
          </p:cNvPr>
          <p:cNvSpPr txBox="1"/>
          <p:nvPr/>
        </p:nvSpPr>
        <p:spPr>
          <a:xfrm>
            <a:off x="2929597" y="3593476"/>
            <a:ext cx="6120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31,0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AB7072-4B5E-BDEC-F92B-317E37C47994}"/>
              </a:ext>
            </a:extLst>
          </p:cNvPr>
          <p:cNvSpPr txBox="1"/>
          <p:nvPr/>
        </p:nvSpPr>
        <p:spPr>
          <a:xfrm>
            <a:off x="3505661" y="3378821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1B1BF1-FCBC-7490-D248-C839EBFC7245}"/>
              </a:ext>
            </a:extLst>
          </p:cNvPr>
          <p:cNvSpPr txBox="1"/>
          <p:nvPr/>
        </p:nvSpPr>
        <p:spPr>
          <a:xfrm>
            <a:off x="3793761" y="3593476"/>
            <a:ext cx="61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15/34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34,0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48871C2-2C57-6B12-1AE2-76618CF03386}"/>
              </a:ext>
            </a:extLst>
          </p:cNvPr>
          <p:cNvSpPr txBox="1"/>
          <p:nvPr/>
        </p:nvSpPr>
        <p:spPr>
          <a:xfrm>
            <a:off x="4907389" y="1949890"/>
            <a:ext cx="191337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DopoFestival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febbraio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B4A72D-CA63-7F7D-E768-FD5343A3A4AC}"/>
              </a:ext>
            </a:extLst>
          </p:cNvPr>
          <p:cNvSpPr txBox="1"/>
          <p:nvPr/>
        </p:nvSpPr>
        <p:spPr>
          <a:xfrm>
            <a:off x="2195736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F8577F-EF38-E67D-5A09-573E5680FC6B}"/>
              </a:ext>
            </a:extLst>
          </p:cNvPr>
          <p:cNvSpPr txBox="1"/>
          <p:nvPr/>
        </p:nvSpPr>
        <p:spPr>
          <a:xfrm>
            <a:off x="914701" y="661278"/>
            <a:ext cx="731459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suona anche prima e dopo il Festival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Ottimi numeri per la programmazione legata a Sanremo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A21BE76-E2DA-8CA0-5A4E-CA6522F5291C}"/>
              </a:ext>
            </a:extLst>
          </p:cNvPr>
          <p:cNvSpPr txBox="1"/>
          <p:nvPr/>
        </p:nvSpPr>
        <p:spPr>
          <a:xfrm>
            <a:off x="2893661" y="2525758"/>
            <a:ext cx="151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scolto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medio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.605.000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4E84110-7781-9D28-9CFE-058634D15F45}"/>
              </a:ext>
            </a:extLst>
          </p:cNvPr>
          <p:cNvSpPr txBox="1"/>
          <p:nvPr/>
        </p:nvSpPr>
        <p:spPr>
          <a:xfrm>
            <a:off x="5555461" y="3593476"/>
            <a:ext cx="6120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5173CD3-B39F-645D-0B41-5FFFA47F3A41}"/>
              </a:ext>
            </a:extLst>
          </p:cNvPr>
          <p:cNvSpPr txBox="1"/>
          <p:nvPr/>
        </p:nvSpPr>
        <p:spPr>
          <a:xfrm>
            <a:off x="6131625" y="3378821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4BD6C2C-F9DC-EB6B-2FC0-8A41E7CD61F8}"/>
              </a:ext>
            </a:extLst>
          </p:cNvPr>
          <p:cNvSpPr txBox="1"/>
          <p:nvPr/>
        </p:nvSpPr>
        <p:spPr>
          <a:xfrm>
            <a:off x="6419625" y="3593476"/>
            <a:ext cx="61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15/34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D4BB6F6-3E44-5028-A53B-A62BAF603D4F}"/>
              </a:ext>
            </a:extLst>
          </p:cNvPr>
          <p:cNvSpPr txBox="1"/>
          <p:nvPr/>
        </p:nvSpPr>
        <p:spPr>
          <a:xfrm>
            <a:off x="5519625" y="2525758"/>
            <a:ext cx="151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ascolto medio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1.934.000</a:t>
            </a:r>
          </a:p>
        </p:txBody>
      </p:sp>
    </p:spTree>
    <p:extLst>
      <p:ext uri="{BB962C8B-B14F-4D97-AF65-F5344CB8AC3E}">
        <p14:creationId xmlns:p14="http://schemas.microsoft.com/office/powerpoint/2010/main" val="373234521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A9B3A3D3AD614A8ABCBDC03AB6A7CB" ma:contentTypeVersion="10" ma:contentTypeDescription="Creare un nuovo documento." ma:contentTypeScope="" ma:versionID="53f0e4f09e19e020e556375ec7ffcc84">
  <xsd:schema xmlns:xsd="http://www.w3.org/2001/XMLSchema" xmlns:xs="http://www.w3.org/2001/XMLSchema" xmlns:p="http://schemas.microsoft.com/office/2006/metadata/properties" xmlns:ns2="bb5d5d12-5baa-41c7-91d3-db5a79da6b41" targetNamespace="http://schemas.microsoft.com/office/2006/metadata/properties" ma:root="true" ma:fieldsID="928d3853781f062b9ce28e3b583bb679" ns2:_="">
    <xsd:import namespace="bb5d5d12-5baa-41c7-91d3-db5a79da6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d5d12-5baa-41c7-91d3-db5a79da6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6d50a0a4-45c4-4fec-bbfb-10085411d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d5d12-5baa-41c7-91d3-db5a79da6b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BCAF3D-03A7-4C95-BB10-E0E38A111E93}">
  <ds:schemaRefs>
    <ds:schemaRef ds:uri="bb5d5d12-5baa-41c7-91d3-db5a79da6b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F8D102-670A-454C-9E5D-18365AB5F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E1F787-70CF-4D6E-892D-E1FAB556C989}">
  <ds:schemaRefs>
    <ds:schemaRef ds:uri="bb5d5d12-5baa-41c7-91d3-db5a79da6b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414</Words>
  <Application>Microsoft Office PowerPoint</Application>
  <PresentationFormat>Presentazione su schermo (16:9)</PresentationFormat>
  <Paragraphs>126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Bianchini Roberto</dc:creator>
  <cp:lastModifiedBy>D'Arienzo Giorgia</cp:lastModifiedBy>
  <cp:revision>6</cp:revision>
  <dcterms:created xsi:type="dcterms:W3CDTF">2022-12-01T14:15:46Z</dcterms:created>
  <dcterms:modified xsi:type="dcterms:W3CDTF">2025-02-13T15:03:03Z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0x0101009AA9B3A3D3AD614A8ABCBDC03AB6A7CB</vt:lpwstr>
  </property>
  <property fmtid="{D5CDD505-2E9C-101B-9397-08002B2CF9AE}" pid="3" name="MediaServiceImageTags">
    <vt:lpwstr/>
  </property>
</Properties>
</file>